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103AD77-CD79-46B2-AE15-C88B2E518AF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103AD77-CD79-46B2-AE15-C88B2E518AF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103AD77-CD79-46B2-AE15-C88B2E518AF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103AD77-CD79-46B2-AE15-C88B2E518AF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103AD77-CD79-46B2-AE15-C88B2E518AF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6103AD77-CD79-46B2-AE15-C88B2E518AF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6103AD77-CD79-46B2-AE15-C88B2E518AF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103AD77-CD79-46B2-AE15-C88B2E518AF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3AD77-CD79-46B2-AE15-C88B2E518AF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103AD77-CD79-46B2-AE15-C88B2E518AF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103AD77-CD79-46B2-AE15-C88B2E518AF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B27449-1011-4699-9960-8B7AE2CC65E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3AD77-CD79-46B2-AE15-C88B2E518AF4}"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27449-1011-4699-9960-8B7AE2CC65E7}"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hyperlink" Target="https://media.geeksforgeeks.org/wp-content/uploads/20190818180100/example-playfair.png" TargetMode="Externa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hyperlink" Target="https://media.geeksforgeeks.org/wp-content/uploads/20190818175431/encryption-of-me.png" TargetMode="External"/><Relationship Id="rId2" Type="http://schemas.openxmlformats.org/officeDocument/2006/relationships/image" Target="../media/image3.png"/><Relationship Id="rId1" Type="http://schemas.openxmlformats.org/officeDocument/2006/relationships/hyperlink" Target="https://media.geeksforgeeks.org/wp-content/uploads/20190818175423/encryption-keysquare-e1566131203550.png"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hyperlink" Target="https://media.geeksforgeeks.org/wp-content/uploads/20190818175433/encryption-of-nt.png" TargetMode="External"/><Relationship Id="rId2" Type="http://schemas.openxmlformats.org/officeDocument/2006/relationships/image" Target="../media/image5.png"/><Relationship Id="rId1" Type="http://schemas.openxmlformats.org/officeDocument/2006/relationships/hyperlink" Target="https://media.geeksforgeeks.org/wp-content/uploads/20190818175435/encryption-of-st.png"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media.geeksforgeeks.org/wp-content/uploads/20190818175428/encryption-of-instruments.png"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6675"/>
            <a:ext cx="3448050" cy="3448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0" y="4095750"/>
            <a:ext cx="9848850" cy="1569660"/>
          </a:xfrm>
          <a:prstGeom prst="rect">
            <a:avLst/>
          </a:prstGeom>
          <a:noFill/>
        </p:spPr>
        <p:txBody>
          <a:bodyPr wrap="square" rtlCol="0">
            <a:spAutoFit/>
          </a:bodyPr>
          <a:lstStyle/>
          <a:p>
            <a:r>
              <a:rPr lang="en-IN" sz="2400" dirty="0"/>
              <a:t>                        PROBLEM  SOLVING   WITH  C  LABORATORY  (UE19CS152)</a:t>
            </a:r>
            <a:endParaRPr lang="en-IN" sz="2400" dirty="0"/>
          </a:p>
          <a:p>
            <a:r>
              <a:rPr lang="en-IN" sz="2400" dirty="0"/>
              <a:t>                     </a:t>
            </a:r>
            <a:endParaRPr lang="en-IN" sz="2400" dirty="0"/>
          </a:p>
          <a:p>
            <a:r>
              <a:rPr lang="en-IN" sz="2400" dirty="0"/>
              <a:t>                                                MINI-PROJECT  PHASE -2</a:t>
            </a:r>
            <a:endParaRPr lang="en-IN" sz="2400" dirty="0"/>
          </a:p>
          <a:p>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8479" y="-889000"/>
            <a:ext cx="16615379" cy="863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4200" y="-800100"/>
            <a:ext cx="14046200" cy="8813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0878" y="-965200"/>
            <a:ext cx="14551378" cy="81851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484" y="-914400"/>
            <a:ext cx="16200967" cy="91130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0400" y="-579436"/>
            <a:ext cx="16383000" cy="92154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0300" y="-1141412"/>
            <a:ext cx="15798800" cy="88868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9499" y="-642937"/>
            <a:ext cx="16357600" cy="92011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1200" y="-1012031"/>
            <a:ext cx="14998700" cy="84367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1100" y="-1378742"/>
            <a:ext cx="16243300" cy="91368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0156" y="-927100"/>
            <a:ext cx="14142156" cy="79549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794695" y="2884948"/>
          <a:ext cx="8253873" cy="2965084"/>
        </p:xfrm>
        <a:graphic>
          <a:graphicData uri="http://schemas.openxmlformats.org/drawingml/2006/table">
            <a:tbl>
              <a:tblPr>
                <a:tableStyleId>{5C22544A-7EE6-4342-B048-85BDC9FD1C3A}</a:tableStyleId>
              </a:tblPr>
              <a:tblGrid>
                <a:gridCol w="3098571"/>
                <a:gridCol w="3147560"/>
                <a:gridCol w="2007742"/>
              </a:tblGrid>
              <a:tr h="417058">
                <a:tc gridSpan="3">
                  <a:txBody>
                    <a:bodyPr/>
                    <a:lstStyle/>
                    <a:p>
                      <a:pPr marL="0" marR="0">
                        <a:lnSpc>
                          <a:spcPts val="1650"/>
                        </a:lnSpc>
                        <a:spcBef>
                          <a:spcPts val="0"/>
                        </a:spcBef>
                        <a:spcAft>
                          <a:spcPts val="0"/>
                        </a:spcAft>
                      </a:pPr>
                      <a:r>
                        <a:rPr lang="en-US" sz="1600">
                          <a:effectLst/>
                        </a:rPr>
                        <a:t>Course Title: Problem Solving with C Laboratory</a:t>
                      </a:r>
                      <a:endParaRPr lang="en-US" sz="1200">
                        <a:solidFill>
                          <a:srgbClr val="00000A"/>
                        </a:solidFill>
                        <a:effectLst/>
                        <a:latin typeface="Liberation Serif"/>
                        <a:ea typeface="Noto Sans CJK SC Regular"/>
                        <a:cs typeface="FreeSans"/>
                      </a:endParaRPr>
                    </a:p>
                  </a:txBody>
                  <a:tcPr marL="46355" marR="68580"/>
                </a:tc>
                <a:tc hMerge="1">
                  <a:tcPr/>
                </a:tc>
                <a:tc hMerge="1">
                  <a:tcPr/>
                </a:tc>
              </a:tr>
              <a:tr h="367951">
                <a:tc gridSpan="3">
                  <a:txBody>
                    <a:bodyPr/>
                    <a:lstStyle/>
                    <a:p>
                      <a:pPr marL="0" marR="0">
                        <a:lnSpc>
                          <a:spcPts val="1650"/>
                        </a:lnSpc>
                        <a:spcBef>
                          <a:spcPts val="0"/>
                        </a:spcBef>
                        <a:spcAft>
                          <a:spcPts val="0"/>
                        </a:spcAft>
                      </a:pPr>
                      <a:r>
                        <a:rPr lang="en-IN" sz="1600" dirty="0">
                          <a:effectLst/>
                        </a:rPr>
                        <a:t>Course code: UE19CS152</a:t>
                      </a:r>
                      <a:endParaRPr lang="en-IN" sz="1200" dirty="0">
                        <a:solidFill>
                          <a:srgbClr val="00000A"/>
                        </a:solidFill>
                        <a:effectLst/>
                        <a:latin typeface="Liberation Serif"/>
                        <a:ea typeface="Noto Sans CJK SC Regular"/>
                        <a:cs typeface="FreeSans"/>
                      </a:endParaRPr>
                    </a:p>
                  </a:txBody>
                  <a:tcPr marL="46355" marR="68580"/>
                </a:tc>
                <a:tc hMerge="1">
                  <a:tcPr/>
                </a:tc>
                <a:tc hMerge="1">
                  <a:tcPr/>
                </a:tc>
              </a:tr>
              <a:tr h="456696">
                <a:tc>
                  <a:txBody>
                    <a:bodyPr/>
                    <a:lstStyle/>
                    <a:p>
                      <a:pPr marL="0" marR="0">
                        <a:lnSpc>
                          <a:spcPts val="1650"/>
                        </a:lnSpc>
                        <a:spcBef>
                          <a:spcPts val="0"/>
                        </a:spcBef>
                        <a:spcAft>
                          <a:spcPts val="0"/>
                        </a:spcAft>
                      </a:pPr>
                      <a:r>
                        <a:rPr lang="en-IN" sz="1600">
                          <a:effectLst/>
                        </a:rPr>
                        <a:t>Semester :  II sem</a:t>
                      </a:r>
                      <a:endParaRPr lang="en-IN" sz="1200">
                        <a:solidFill>
                          <a:srgbClr val="00000A"/>
                        </a:solidFill>
                        <a:effectLst/>
                        <a:latin typeface="Liberation Serif"/>
                        <a:ea typeface="Noto Sans CJK SC Regular"/>
                        <a:cs typeface="FreeSans"/>
                      </a:endParaRPr>
                    </a:p>
                  </a:txBody>
                  <a:tcPr marL="46355" marR="68580"/>
                </a:tc>
                <a:tc>
                  <a:txBody>
                    <a:bodyPr/>
                    <a:lstStyle/>
                    <a:p>
                      <a:pPr marL="0" marR="0">
                        <a:lnSpc>
                          <a:spcPts val="1650"/>
                        </a:lnSpc>
                        <a:spcBef>
                          <a:spcPts val="0"/>
                        </a:spcBef>
                        <a:spcAft>
                          <a:spcPts val="0"/>
                        </a:spcAft>
                      </a:pPr>
                      <a:r>
                        <a:rPr lang="en-IN" sz="1600">
                          <a:effectLst/>
                        </a:rPr>
                        <a:t>Section:Q</a:t>
                      </a:r>
                      <a:endParaRPr lang="en-IN" sz="1200">
                        <a:solidFill>
                          <a:srgbClr val="00000A"/>
                        </a:solidFill>
                        <a:effectLst/>
                        <a:latin typeface="Liberation Serif"/>
                        <a:ea typeface="Noto Sans CJK SC Regular"/>
                        <a:cs typeface="FreeSans"/>
                      </a:endParaRPr>
                    </a:p>
                  </a:txBody>
                  <a:tcPr marL="46355" marR="68580"/>
                </a:tc>
                <a:tc>
                  <a:txBody>
                    <a:bodyPr/>
                    <a:lstStyle/>
                    <a:p>
                      <a:pPr marL="0" marR="0">
                        <a:lnSpc>
                          <a:spcPts val="1650"/>
                        </a:lnSpc>
                        <a:spcBef>
                          <a:spcPts val="0"/>
                        </a:spcBef>
                        <a:spcAft>
                          <a:spcPts val="0"/>
                        </a:spcAft>
                      </a:pPr>
                      <a:r>
                        <a:rPr lang="en-IN" sz="1600">
                          <a:effectLst/>
                        </a:rPr>
                        <a:t>Team Id:13</a:t>
                      </a:r>
                      <a:endParaRPr lang="en-IN" sz="1200">
                        <a:solidFill>
                          <a:srgbClr val="00000A"/>
                        </a:solidFill>
                        <a:effectLst/>
                        <a:latin typeface="Liberation Serif"/>
                        <a:ea typeface="Noto Sans CJK SC Regular"/>
                        <a:cs typeface="FreeSans"/>
                      </a:endParaRPr>
                    </a:p>
                  </a:txBody>
                  <a:tcPr marL="46355" marR="68580"/>
                </a:tc>
              </a:tr>
              <a:tr h="435153">
                <a:tc>
                  <a:txBody>
                    <a:bodyPr/>
                    <a:lstStyle/>
                    <a:p>
                      <a:pPr marL="0" marR="0">
                        <a:lnSpc>
                          <a:spcPts val="1650"/>
                        </a:lnSpc>
                        <a:spcBef>
                          <a:spcPts val="0"/>
                        </a:spcBef>
                        <a:spcAft>
                          <a:spcPts val="0"/>
                        </a:spcAft>
                      </a:pPr>
                      <a:r>
                        <a:rPr lang="en-IN" sz="1600">
                          <a:effectLst/>
                        </a:rPr>
                        <a:t>SRN:PES1UG19CS291</a:t>
                      </a:r>
                      <a:endParaRPr lang="en-IN" sz="1200">
                        <a:solidFill>
                          <a:srgbClr val="00000A"/>
                        </a:solidFill>
                        <a:effectLst/>
                        <a:latin typeface="Liberation Serif"/>
                        <a:ea typeface="Noto Sans CJK SC Regular"/>
                        <a:cs typeface="FreeSans"/>
                      </a:endParaRPr>
                    </a:p>
                  </a:txBody>
                  <a:tcPr marL="46355" marR="68580"/>
                </a:tc>
                <a:tc gridSpan="2">
                  <a:txBody>
                    <a:bodyPr/>
                    <a:lstStyle/>
                    <a:p>
                      <a:pPr marL="0" marR="0">
                        <a:lnSpc>
                          <a:spcPts val="1650"/>
                        </a:lnSpc>
                        <a:spcBef>
                          <a:spcPts val="0"/>
                        </a:spcBef>
                        <a:spcAft>
                          <a:spcPts val="0"/>
                        </a:spcAft>
                      </a:pPr>
                      <a:r>
                        <a:rPr lang="en-IN" sz="1600">
                          <a:effectLst/>
                        </a:rPr>
                        <a:t>Name:SANJANA NASALAI</a:t>
                      </a:r>
                      <a:endParaRPr lang="en-IN" sz="1200">
                        <a:solidFill>
                          <a:srgbClr val="00000A"/>
                        </a:solidFill>
                        <a:effectLst/>
                        <a:latin typeface="Liberation Serif"/>
                        <a:ea typeface="Noto Sans CJK SC Regular"/>
                        <a:cs typeface="FreeSans"/>
                      </a:endParaRPr>
                    </a:p>
                  </a:txBody>
                  <a:tcPr marL="46355" marR="68580"/>
                </a:tc>
                <a:tc hMerge="1">
                  <a:tcPr/>
                </a:tc>
              </a:tr>
              <a:tr h="435153">
                <a:tc>
                  <a:txBody>
                    <a:bodyPr/>
                    <a:lstStyle/>
                    <a:p>
                      <a:pPr marL="0" marR="0">
                        <a:lnSpc>
                          <a:spcPts val="1650"/>
                        </a:lnSpc>
                        <a:spcBef>
                          <a:spcPts val="0"/>
                        </a:spcBef>
                        <a:spcAft>
                          <a:spcPts val="0"/>
                        </a:spcAft>
                      </a:pPr>
                      <a:r>
                        <a:rPr lang="en-IN" sz="1600">
                          <a:effectLst/>
                        </a:rPr>
                        <a:t>SRN:PES1UG19CS119</a:t>
                      </a:r>
                      <a:endParaRPr lang="en-IN" sz="1200">
                        <a:solidFill>
                          <a:srgbClr val="00000A"/>
                        </a:solidFill>
                        <a:effectLst/>
                        <a:latin typeface="Liberation Serif"/>
                        <a:ea typeface="Noto Sans CJK SC Regular"/>
                        <a:cs typeface="FreeSans"/>
                      </a:endParaRPr>
                    </a:p>
                  </a:txBody>
                  <a:tcPr marL="46355" marR="68580"/>
                </a:tc>
                <a:tc gridSpan="2">
                  <a:txBody>
                    <a:bodyPr/>
                    <a:lstStyle/>
                    <a:p>
                      <a:pPr marL="0" marR="0">
                        <a:lnSpc>
                          <a:spcPts val="1650"/>
                        </a:lnSpc>
                        <a:spcBef>
                          <a:spcPts val="0"/>
                        </a:spcBef>
                        <a:spcAft>
                          <a:spcPts val="0"/>
                        </a:spcAft>
                      </a:pPr>
                      <a:r>
                        <a:rPr lang="en-IN" sz="1600">
                          <a:effectLst/>
                        </a:rPr>
                        <a:t>Name:CHAITRA B KAYI</a:t>
                      </a:r>
                      <a:endParaRPr lang="en-IN" sz="1200">
                        <a:solidFill>
                          <a:srgbClr val="00000A"/>
                        </a:solidFill>
                        <a:effectLst/>
                        <a:latin typeface="Liberation Serif"/>
                        <a:ea typeface="Noto Sans CJK SC Regular"/>
                        <a:cs typeface="FreeSans"/>
                      </a:endParaRPr>
                    </a:p>
                  </a:txBody>
                  <a:tcPr marL="46355" marR="68580"/>
                </a:tc>
                <a:tc hMerge="1">
                  <a:tcPr/>
                </a:tc>
              </a:tr>
              <a:tr h="435153">
                <a:tc>
                  <a:txBody>
                    <a:bodyPr/>
                    <a:lstStyle/>
                    <a:p>
                      <a:pPr marL="0" marR="0">
                        <a:lnSpc>
                          <a:spcPts val="1650"/>
                        </a:lnSpc>
                        <a:spcBef>
                          <a:spcPts val="0"/>
                        </a:spcBef>
                        <a:spcAft>
                          <a:spcPts val="0"/>
                        </a:spcAft>
                      </a:pPr>
                      <a:r>
                        <a:rPr lang="en-IN" sz="1600">
                          <a:effectLst/>
                        </a:rPr>
                        <a:t>SRN:PES1UG19EC246</a:t>
                      </a:r>
                      <a:endParaRPr lang="en-IN" sz="1200">
                        <a:solidFill>
                          <a:srgbClr val="00000A"/>
                        </a:solidFill>
                        <a:effectLst/>
                        <a:latin typeface="Liberation Serif"/>
                        <a:ea typeface="Noto Sans CJK SC Regular"/>
                        <a:cs typeface="FreeSans"/>
                      </a:endParaRPr>
                    </a:p>
                  </a:txBody>
                  <a:tcPr marL="46355" marR="68580"/>
                </a:tc>
                <a:tc gridSpan="2">
                  <a:txBody>
                    <a:bodyPr/>
                    <a:lstStyle/>
                    <a:p>
                      <a:pPr marL="0" marR="0">
                        <a:lnSpc>
                          <a:spcPts val="1650"/>
                        </a:lnSpc>
                        <a:spcBef>
                          <a:spcPts val="0"/>
                        </a:spcBef>
                        <a:spcAft>
                          <a:spcPts val="0"/>
                        </a:spcAft>
                      </a:pPr>
                      <a:r>
                        <a:rPr lang="en-IN" sz="1600">
                          <a:effectLst/>
                        </a:rPr>
                        <a:t>Name:SAMPRITHI  S P</a:t>
                      </a:r>
                      <a:endParaRPr lang="en-IN" sz="1200">
                        <a:solidFill>
                          <a:srgbClr val="00000A"/>
                        </a:solidFill>
                        <a:effectLst/>
                        <a:latin typeface="Liberation Serif"/>
                        <a:ea typeface="Noto Sans CJK SC Regular"/>
                        <a:cs typeface="FreeSans"/>
                      </a:endParaRPr>
                    </a:p>
                  </a:txBody>
                  <a:tcPr marL="46355" marR="68580"/>
                </a:tc>
                <a:tc hMerge="1">
                  <a:tcPr/>
                </a:tc>
              </a:tr>
              <a:tr h="417920">
                <a:tc>
                  <a:txBody>
                    <a:bodyPr/>
                    <a:lstStyle/>
                    <a:p>
                      <a:pPr marL="0" marR="0">
                        <a:lnSpc>
                          <a:spcPts val="1650"/>
                        </a:lnSpc>
                        <a:spcBef>
                          <a:spcPts val="0"/>
                        </a:spcBef>
                        <a:spcAft>
                          <a:spcPts val="0"/>
                        </a:spcAft>
                      </a:pPr>
                      <a:r>
                        <a:rPr lang="en-IN" sz="1600">
                          <a:effectLst/>
                        </a:rPr>
                        <a:t>SRN:PESIUG19CV008</a:t>
                      </a:r>
                      <a:endParaRPr lang="en-IN" sz="1200">
                        <a:solidFill>
                          <a:srgbClr val="00000A"/>
                        </a:solidFill>
                        <a:effectLst/>
                        <a:latin typeface="Liberation Serif"/>
                        <a:ea typeface="Noto Sans CJK SC Regular"/>
                        <a:cs typeface="FreeSans"/>
                      </a:endParaRPr>
                    </a:p>
                  </a:txBody>
                  <a:tcPr marL="46355" marR="68580"/>
                </a:tc>
                <a:tc gridSpan="2">
                  <a:txBody>
                    <a:bodyPr/>
                    <a:lstStyle/>
                    <a:p>
                      <a:pPr marL="0" marR="0">
                        <a:lnSpc>
                          <a:spcPts val="1650"/>
                        </a:lnSpc>
                        <a:spcBef>
                          <a:spcPts val="0"/>
                        </a:spcBef>
                        <a:spcAft>
                          <a:spcPts val="0"/>
                        </a:spcAft>
                      </a:pPr>
                      <a:r>
                        <a:rPr lang="en-IN" sz="1600" dirty="0" err="1">
                          <a:effectLst/>
                        </a:rPr>
                        <a:t>Name:AMRITA</a:t>
                      </a:r>
                      <a:r>
                        <a:rPr lang="en-IN" sz="1600" dirty="0">
                          <a:effectLst/>
                        </a:rPr>
                        <a:t> J SINGH</a:t>
                      </a:r>
                      <a:endParaRPr lang="en-IN" sz="1200" dirty="0">
                        <a:solidFill>
                          <a:srgbClr val="00000A"/>
                        </a:solidFill>
                        <a:effectLst/>
                        <a:latin typeface="Liberation Serif"/>
                        <a:ea typeface="Noto Sans CJK SC Regular"/>
                        <a:cs typeface="FreeSans"/>
                      </a:endParaRPr>
                    </a:p>
                  </a:txBody>
                  <a:tcPr marL="46355" marR="68580"/>
                </a:tc>
                <a:tc hMerge="1">
                  <a:tcPr/>
                </a:tc>
              </a:tr>
            </a:tbl>
          </a:graphicData>
        </a:graphic>
      </p:graphicFrame>
      <p:sp>
        <p:nvSpPr>
          <p:cNvPr id="7" name="Rectangle 1"/>
          <p:cNvSpPr>
            <a:spLocks noChangeArrowheads="1"/>
          </p:cNvSpPr>
          <p:nvPr/>
        </p:nvSpPr>
        <p:spPr bwMode="auto">
          <a:xfrm>
            <a:off x="2886074" y="2882900"/>
            <a:ext cx="1528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sp>
        <p:nvSpPr>
          <p:cNvPr id="10" name="TextBox 9"/>
          <p:cNvSpPr txBox="1"/>
          <p:nvPr/>
        </p:nvSpPr>
        <p:spPr>
          <a:xfrm flipH="1">
            <a:off x="2808581" y="1495126"/>
            <a:ext cx="5568501" cy="461665"/>
          </a:xfrm>
          <a:prstGeom prst="rect">
            <a:avLst/>
          </a:prstGeom>
          <a:noFill/>
        </p:spPr>
        <p:txBody>
          <a:bodyPr wrap="square" rtlCol="0">
            <a:spAutoFit/>
          </a:bodyPr>
          <a:lstStyle/>
          <a:p>
            <a:r>
              <a:rPr lang="en-IN" sz="2400" dirty="0"/>
              <a:t>PROJECT   TITLE  -    PLAY FAIR  CIPHER</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2089" y="-749300"/>
            <a:ext cx="15533513" cy="8737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5799" y="-1124743"/>
            <a:ext cx="14710834" cy="82748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9299" y="-1097756"/>
            <a:ext cx="15520812" cy="87304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3335" y="-952500"/>
            <a:ext cx="16052803" cy="9029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9300" y="-1078706"/>
            <a:ext cx="16027400" cy="90154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546100"/>
            <a:ext cx="15544800" cy="87439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0100" y="-152400"/>
            <a:ext cx="15570200" cy="87582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525" y="448771"/>
            <a:ext cx="11410950" cy="2812565"/>
          </a:xfrm>
          <a:prstGeom prst="rect">
            <a:avLst/>
          </a:prstGeom>
        </p:spPr>
        <p:txBody>
          <a:bodyPr wrap="square">
            <a:spAutoFit/>
          </a:bodyPr>
          <a:lstStyle/>
          <a:p>
            <a:pPr>
              <a:lnSpc>
                <a:spcPct val="150000"/>
              </a:lnSpc>
            </a:pPr>
            <a:r>
              <a:rPr lang="en-US" sz="2400" b="1" dirty="0">
                <a:solidFill>
                  <a:srgbClr val="00000A"/>
                </a:solidFill>
                <a:effectLst/>
                <a:latin typeface="Times New Roman" panose="02020603050405020304" pitchFamily="18" charset="0"/>
                <a:ea typeface="Noto Sans CJK SC Regular"/>
                <a:cs typeface="FreeSans"/>
              </a:rPr>
              <a:t>Description</a:t>
            </a:r>
            <a:endParaRPr lang="en-US" dirty="0">
              <a:solidFill>
                <a:srgbClr val="00000A"/>
              </a:solidFill>
              <a:latin typeface="Liberation Serif"/>
              <a:ea typeface="Noto Sans CJK SC Regular"/>
              <a:cs typeface="FreeSans"/>
            </a:endParaRPr>
          </a:p>
          <a:p>
            <a:pPr>
              <a:lnSpc>
                <a:spcPct val="150000"/>
              </a:lnSpc>
            </a:pPr>
            <a:r>
              <a:rPr lang="en-US" sz="2400" b="1" dirty="0">
                <a:solidFill>
                  <a:srgbClr val="00000A"/>
                </a:solidFill>
                <a:effectLst/>
                <a:latin typeface="Times New Roman" panose="02020603050405020304" pitchFamily="18" charset="0"/>
                <a:ea typeface="Noto Sans CJK SC Regular"/>
                <a:cs typeface="FreeSans"/>
              </a:rPr>
              <a:t>	</a:t>
            </a:r>
            <a:r>
              <a:rPr lang="en-US" b="1" dirty="0">
                <a:solidFill>
                  <a:srgbClr val="00000A"/>
                </a:solidFill>
                <a:latin typeface="Times New Roman" panose="02020603050405020304" pitchFamily="18" charset="0"/>
                <a:ea typeface="Noto Sans CJK SC Regular"/>
                <a:cs typeface="FreeSans"/>
              </a:rPr>
              <a:t>In order to encrypt using the play fair cipher, a </a:t>
            </a:r>
            <a:r>
              <a:rPr lang="en-US" b="1" dirty="0" err="1">
                <a:solidFill>
                  <a:srgbClr val="00000A"/>
                </a:solidFill>
                <a:latin typeface="Times New Roman" panose="02020603050405020304" pitchFamily="18" charset="0"/>
                <a:ea typeface="Noto Sans CJK SC Regular"/>
                <a:cs typeface="FreeSans"/>
              </a:rPr>
              <a:t>polybias</a:t>
            </a:r>
            <a:r>
              <a:rPr lang="en-US" b="1" dirty="0">
                <a:solidFill>
                  <a:srgbClr val="00000A"/>
                </a:solidFill>
                <a:latin typeface="Times New Roman" panose="02020603050405020304" pitchFamily="18" charset="0"/>
                <a:ea typeface="Noto Sans CJK SC Regular"/>
                <a:cs typeface="FreeSans"/>
              </a:rPr>
              <a:t> square is drawn using a keyword. Firstly, the plain text is split into diagraph.</a:t>
            </a:r>
            <a:endParaRPr lang="en-US" dirty="0">
              <a:solidFill>
                <a:srgbClr val="00000A"/>
              </a:solidFill>
              <a:latin typeface="Liberation Serif"/>
              <a:ea typeface="Noto Sans CJK SC Regular"/>
              <a:cs typeface="FreeSans"/>
            </a:endParaRPr>
          </a:p>
          <a:p>
            <a:pPr indent="450215">
              <a:lnSpc>
                <a:spcPct val="150000"/>
              </a:lnSpc>
            </a:pPr>
            <a:r>
              <a:rPr lang="en-US" b="1" dirty="0">
                <a:solidFill>
                  <a:srgbClr val="00000A"/>
                </a:solidFill>
                <a:latin typeface="Times New Roman" panose="02020603050405020304" pitchFamily="18" charset="0"/>
                <a:ea typeface="Noto Sans CJK SC Regular"/>
                <a:cs typeface="FreeSans"/>
              </a:rPr>
              <a:t>If two letters appear on same row, then replace each letter by the letter immediately to the right. If two letters appear on the same column, then replace the letter by the letter immediately below it. Otherwise, if two letters from the corners of a rectangle, then they are replaced by the corners present on the same row.</a:t>
            </a:r>
            <a:endParaRPr lang="en-US" dirty="0">
              <a:solidFill>
                <a:srgbClr val="00000A"/>
              </a:solidFill>
              <a:latin typeface="Liberation Serif"/>
              <a:ea typeface="Noto Sans CJK SC Regular"/>
              <a:cs typeface="FreeSans"/>
            </a:endParaRPr>
          </a:p>
        </p:txBody>
      </p:sp>
      <p:sp>
        <p:nvSpPr>
          <p:cNvPr id="5" name="Rectangle 2"/>
          <p:cNvSpPr>
            <a:spLocks noChangeArrowheads="1"/>
          </p:cNvSpPr>
          <p:nvPr/>
        </p:nvSpPr>
        <p:spPr bwMode="auto">
          <a:xfrm>
            <a:off x="95251" y="3596665"/>
            <a:ext cx="11077574" cy="30931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sng" strike="noStrike" cap="none" normalizeH="0" baseline="0" dirty="0">
                <a:ln>
                  <a:noFill/>
                </a:ln>
                <a:solidFill>
                  <a:schemeClr val="tx1"/>
                </a:solidFill>
                <a:effectLst/>
                <a:latin typeface="Roboto"/>
              </a:rPr>
              <a:t>Encryption Technique</a:t>
            </a:r>
            <a:endParaRPr kumimoji="0" lang="en-US" altLang="en-US" sz="1200" b="1" i="0" u="sng"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chemeClr val="tx1"/>
                </a:solidFill>
                <a:effectLst/>
                <a:latin typeface="Roboto"/>
              </a:rPr>
              <a:t>For the encryption process let us consider the following example: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rgbClr val="EC4E20"/>
                </a:solidFill>
                <a:effectLst/>
                <a:latin typeface="Roboto"/>
              </a:rPr>
              <a:t>  </a:t>
            </a:r>
            <a:r>
              <a:rPr kumimoji="0" lang="en-US" altLang="en-US" sz="7500" b="0" i="0" u="none" strike="noStrike" cap="none" normalizeH="0" baseline="0" dirty="0">
                <a:ln>
                  <a:noFill/>
                </a:ln>
                <a:solidFill>
                  <a:srgbClr val="EC4E20"/>
                </a:solidFill>
                <a:effectLst/>
                <a:latin typeface="Roboto"/>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Roboto"/>
              </a:rPr>
              <a:t>The Playfair Cipher Encryption Algorithm:</a:t>
            </a:r>
            <a:br>
              <a:rPr kumimoji="0" lang="en-US" altLang="en-US" sz="1200" b="0" i="0" u="none" strike="noStrike" cap="none" normalizeH="0" baseline="0" dirty="0">
                <a:ln>
                  <a:noFill/>
                </a:ln>
                <a:solidFill>
                  <a:schemeClr val="tx1"/>
                </a:solidFill>
                <a:effectLst/>
                <a:latin typeface="Roboto"/>
              </a:rPr>
            </a:br>
            <a:r>
              <a:rPr kumimoji="0" lang="en-US" altLang="en-US" sz="1200" b="0" i="0" u="none" strike="noStrike" cap="none" normalizeH="0" baseline="0" dirty="0">
                <a:ln>
                  <a:noFill/>
                </a:ln>
                <a:solidFill>
                  <a:schemeClr val="tx1"/>
                </a:solidFill>
                <a:effectLst/>
                <a:latin typeface="Roboto"/>
              </a:rPr>
              <a:t>The Algorithm </a:t>
            </a:r>
            <a:r>
              <a:rPr kumimoji="0" lang="en-US" altLang="en-US" sz="1200" b="0" i="0" u="none" strike="noStrike" cap="none" normalizeH="0" baseline="0" dirty="0" err="1">
                <a:ln>
                  <a:noFill/>
                </a:ln>
                <a:solidFill>
                  <a:schemeClr val="tx1"/>
                </a:solidFill>
                <a:effectLst/>
                <a:latin typeface="Roboto"/>
              </a:rPr>
              <a:t>consistes</a:t>
            </a:r>
            <a:r>
              <a:rPr kumimoji="0" lang="en-US" altLang="en-US" sz="1200" b="0" i="0" u="none" strike="noStrike" cap="none" normalizeH="0" baseline="0" dirty="0">
                <a:ln>
                  <a:noFill/>
                </a:ln>
                <a:solidFill>
                  <a:schemeClr val="tx1"/>
                </a:solidFill>
                <a:effectLst/>
                <a:latin typeface="Roboto"/>
              </a:rPr>
              <a:t> of 2 steps: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200" b="1" i="0" u="none" strike="noStrike" cap="none" normalizeH="0" baseline="0" dirty="0">
                <a:ln>
                  <a:noFill/>
                </a:ln>
                <a:solidFill>
                  <a:schemeClr val="tx1"/>
                </a:solidFill>
                <a:effectLst/>
                <a:latin typeface="Roboto"/>
              </a:rPr>
              <a:t>Generate the key Square(5×5):</a:t>
            </a:r>
            <a:endParaRPr kumimoji="0" lang="en-US" altLang="en-US" sz="1200" b="0" i="0" u="none" strike="noStrike" cap="none" normalizeH="0" baseline="0" dirty="0">
              <a:ln>
                <a:noFill/>
              </a:ln>
              <a:solidFill>
                <a:schemeClr val="tx1"/>
              </a:solidFill>
              <a:effectLst/>
              <a:latin typeface="Roboto"/>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chemeClr val="tx1"/>
                </a:solidFill>
                <a:effectLst/>
                <a:latin typeface="Roboto"/>
              </a:rPr>
              <a:t>The key square is a 5×5 grid of alphabets that acts as the key for encrypting the plaintext. Each of the 25 alphabets must be unique and one letter of the alphabet (usually J) is omitted from the table (as the table can hold only 25 alphabets). If the plaintext contains J, then it is replaced by I.</a:t>
            </a:r>
            <a:endParaRPr kumimoji="0" lang="en-US" altLang="en-US" sz="1200" b="0" i="0" u="none" strike="noStrike" cap="none" normalizeH="0" baseline="0" dirty="0">
              <a:ln>
                <a:noFill/>
              </a:ln>
              <a:solidFill>
                <a:schemeClr val="tx1"/>
              </a:solidFill>
              <a:effectLst/>
              <a:latin typeface="Roboto"/>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chemeClr val="tx1"/>
                </a:solidFill>
                <a:effectLst/>
                <a:latin typeface="Roboto"/>
              </a:rPr>
              <a:t>The initial alphabets in the key square are the unique alphabets of the key in the order in which they appear followed by the remaining letters of the alphabet in order.</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791" y="3943091"/>
            <a:ext cx="4019550" cy="1200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0500" y="361206"/>
            <a:ext cx="11353800" cy="3385542"/>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200" b="1" i="0" u="none" strike="noStrike" cap="none" normalizeH="0" baseline="0" dirty="0">
                <a:ln>
                  <a:noFill/>
                </a:ln>
                <a:solidFill>
                  <a:schemeClr val="tx1"/>
                </a:solidFill>
                <a:effectLst/>
                <a:latin typeface="Roboto"/>
              </a:rPr>
              <a:t>For example:</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a:ln>
                  <a:noFill/>
                </a:ln>
                <a:solidFill>
                  <a:schemeClr val="tx1"/>
                </a:solidFill>
                <a:effectLst/>
                <a:latin typeface="Consolas" panose="020B0609020204030204" pitchFamily="49" charset="0"/>
              </a:rPr>
              <a:t>The key is "</a:t>
            </a:r>
            <a:r>
              <a:rPr kumimoji="0" lang="en-US" altLang="en-US" sz="1100" b="1" i="0" u="none" strike="noStrike" cap="none" normalizeH="0" baseline="0" dirty="0">
                <a:ln>
                  <a:noFill/>
                </a:ln>
                <a:solidFill>
                  <a:schemeClr val="tx1"/>
                </a:solidFill>
                <a:effectLst/>
                <a:latin typeface="Consolas" panose="020B0609020204030204" pitchFamily="49" charset="0"/>
              </a:rPr>
              <a:t>monarchy</a:t>
            </a:r>
            <a:r>
              <a:rPr kumimoji="0" lang="en-US" altLang="en-US" sz="1100" b="0" i="0" u="none" strike="noStrike" cap="none" normalizeH="0" baseline="0" dirty="0">
                <a:ln>
                  <a:noFill/>
                </a:ln>
                <a:solidFill>
                  <a:schemeClr val="tx1"/>
                </a:solidFill>
                <a:effectLst/>
                <a:latin typeface="Consolas" panose="020B0609020204030204" pitchFamily="49" charset="0"/>
              </a:rPr>
              <a:t>" Thus the initial </a:t>
            </a:r>
            <a:r>
              <a:rPr kumimoji="0" lang="en-US" altLang="en-US" sz="1100" b="0" i="0" u="none" strike="noStrike" cap="none" normalizeH="0" baseline="0" dirty="0" err="1">
                <a:ln>
                  <a:noFill/>
                </a:ln>
                <a:solidFill>
                  <a:schemeClr val="tx1"/>
                </a:solidFill>
                <a:effectLst/>
                <a:latin typeface="Consolas" panose="020B0609020204030204" pitchFamily="49" charset="0"/>
              </a:rPr>
              <a:t>entires</a:t>
            </a:r>
            <a:r>
              <a:rPr kumimoji="0" lang="en-US" altLang="en-US" sz="1100" b="0" i="0" u="none" strike="noStrike" cap="none" normalizeH="0" baseline="0" dirty="0">
                <a:ln>
                  <a:noFill/>
                </a:ln>
                <a:solidFill>
                  <a:schemeClr val="tx1"/>
                </a:solidFill>
                <a:effectLst/>
                <a:latin typeface="Consolas" panose="020B0609020204030204" pitchFamily="49" charset="0"/>
              </a:rPr>
              <a:t> are </a:t>
            </a:r>
            <a:r>
              <a:rPr kumimoji="0" lang="en-US" altLang="en-US" sz="1100" b="1" i="0" u="none" strike="noStrike" cap="none" normalizeH="0" baseline="0" dirty="0">
                <a:ln>
                  <a:noFill/>
                </a:ln>
                <a:solidFill>
                  <a:schemeClr val="tx1"/>
                </a:solidFill>
                <a:effectLst/>
                <a:latin typeface="Consolas" panose="020B0609020204030204" pitchFamily="49" charset="0"/>
              </a:rPr>
              <a:t>'m', 'o', 'n', 'a', 'r', 'c', 'h', 'y'</a:t>
            </a:r>
            <a:r>
              <a:rPr kumimoji="0" lang="en-US" altLang="en-US" sz="1100" b="0" i="0" u="none" strike="noStrike" cap="none" normalizeH="0" baseline="0" dirty="0">
                <a:ln>
                  <a:noFill/>
                </a:ln>
                <a:solidFill>
                  <a:schemeClr val="tx1"/>
                </a:solidFill>
                <a:effectLst/>
                <a:latin typeface="Consolas" panose="020B0609020204030204" pitchFamily="49" charset="0"/>
              </a:rPr>
              <a:t> followed by remaining characters of </a:t>
            </a:r>
            <a:r>
              <a:rPr kumimoji="0" lang="en-US" altLang="en-US" sz="1100" b="1" i="0" u="none" strike="noStrike" cap="none" normalizeH="0" baseline="0" dirty="0">
                <a:ln>
                  <a:noFill/>
                </a:ln>
                <a:solidFill>
                  <a:schemeClr val="tx1"/>
                </a:solidFill>
                <a:effectLst/>
                <a:latin typeface="Consolas" panose="020B0609020204030204" pitchFamily="49" charset="0"/>
              </a:rPr>
              <a:t>a-z(except 'j')</a:t>
            </a:r>
            <a:r>
              <a:rPr kumimoji="0" lang="en-US" altLang="en-US" sz="1100" b="0" i="0" u="none" strike="noStrike" cap="none" normalizeH="0" baseline="0" dirty="0">
                <a:ln>
                  <a:noFill/>
                </a:ln>
                <a:solidFill>
                  <a:schemeClr val="tx1"/>
                </a:solidFill>
                <a:effectLst/>
                <a:latin typeface="Consolas" panose="020B0609020204030204" pitchFamily="49" charset="0"/>
              </a:rPr>
              <a:t> in that order. </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rgbClr val="EC4E20"/>
                </a:solidFill>
                <a:effectLst/>
                <a:latin typeface="Roboto"/>
              </a:rPr>
              <a:t>  </a:t>
            </a:r>
            <a:r>
              <a:rPr kumimoji="0" lang="en-US" altLang="en-US" sz="11500" b="0" i="0" u="none" strike="noStrike" cap="none" normalizeH="0" baseline="0" dirty="0">
                <a:ln>
                  <a:noFill/>
                </a:ln>
                <a:solidFill>
                  <a:srgbClr val="EC4E20"/>
                </a:solidFill>
                <a:effectLst/>
                <a:latin typeface="Roboto"/>
              </a:rPr>
              <a:t>        </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1200" b="1" i="0" u="none" strike="noStrike" cap="none" normalizeH="0" baseline="0" dirty="0">
                <a:ln>
                  <a:noFill/>
                </a:ln>
                <a:solidFill>
                  <a:schemeClr val="tx1"/>
                </a:solidFill>
                <a:effectLst/>
                <a:latin typeface="Roboto"/>
              </a:rPr>
              <a:t>Algorithm to encrypt the plain text:</a:t>
            </a:r>
            <a:r>
              <a:rPr kumimoji="0" lang="en-US" altLang="en-US" sz="1200" b="0" i="0" u="none" strike="noStrike" cap="none" normalizeH="0" baseline="0" dirty="0">
                <a:ln>
                  <a:noFill/>
                </a:ln>
                <a:solidFill>
                  <a:schemeClr val="tx1"/>
                </a:solidFill>
                <a:effectLst/>
                <a:latin typeface="Roboto"/>
              </a:rPr>
              <a:t> The plaintext is split into pairs of two letters (digraphs). If there is an odd number of letters, a Z is added to the last letter.</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Roboto"/>
              </a:rPr>
              <a:t>For example:</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err="1">
                <a:ln>
                  <a:noFill/>
                </a:ln>
                <a:solidFill>
                  <a:schemeClr val="tx1"/>
                </a:solidFill>
                <a:effectLst/>
                <a:latin typeface="Consolas" panose="020B0609020204030204" pitchFamily="49" charset="0"/>
              </a:rPr>
              <a:t>PlainText</a:t>
            </a:r>
            <a:r>
              <a:rPr kumimoji="0" lang="en-US" altLang="en-US" sz="1100" b="0" i="0" u="none" strike="noStrike" cap="none" normalizeH="0" baseline="0" dirty="0">
                <a:ln>
                  <a:noFill/>
                </a:ln>
                <a:solidFill>
                  <a:schemeClr val="tx1"/>
                </a:solidFill>
                <a:effectLst/>
                <a:latin typeface="Consolas" panose="020B0609020204030204" pitchFamily="49" charset="0"/>
              </a:rPr>
              <a:t>: "instruments" </a:t>
            </a:r>
            <a:r>
              <a:rPr kumimoji="0" lang="en-US" altLang="en-US" sz="1100" b="1" i="0" u="none" strike="noStrike" cap="none" normalizeH="0" baseline="0" dirty="0">
                <a:ln>
                  <a:noFill/>
                </a:ln>
                <a:solidFill>
                  <a:schemeClr val="tx1"/>
                </a:solidFill>
                <a:effectLst/>
                <a:latin typeface="Consolas" panose="020B0609020204030204" pitchFamily="49" charset="0"/>
              </a:rPr>
              <a:t>After Split:</a:t>
            </a:r>
            <a:r>
              <a:rPr kumimoji="0" lang="en-US" altLang="en-US" sz="1100" b="0" i="0" u="none" strike="noStrike" cap="none" normalizeH="0" baseline="0" dirty="0">
                <a:ln>
                  <a:noFill/>
                </a:ln>
                <a:solidFill>
                  <a:schemeClr val="tx1"/>
                </a:solidFill>
                <a:effectLst/>
                <a:latin typeface="Consolas" panose="020B0609020204030204" pitchFamily="49" charset="0"/>
              </a:rPr>
              <a:t> 'in' '</a:t>
            </a:r>
            <a:r>
              <a:rPr kumimoji="0" lang="en-US" altLang="en-US" sz="1100" b="0" i="0" u="none" strike="noStrike" cap="none" normalizeH="0" baseline="0" dirty="0" err="1">
                <a:ln>
                  <a:noFill/>
                </a:ln>
                <a:solidFill>
                  <a:schemeClr val="tx1"/>
                </a:solidFill>
                <a:effectLst/>
                <a:latin typeface="Consolas" panose="020B0609020204030204" pitchFamily="49" charset="0"/>
              </a:rPr>
              <a:t>st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ru</a:t>
            </a:r>
            <a:r>
              <a:rPr kumimoji="0" lang="en-US" altLang="en-US" sz="1100" b="0" i="0" u="none" strike="noStrike" cap="none" normalizeH="0" baseline="0" dirty="0">
                <a:ln>
                  <a:noFill/>
                </a:ln>
                <a:solidFill>
                  <a:schemeClr val="tx1"/>
                </a:solidFill>
                <a:effectLst/>
                <a:latin typeface="Consolas" panose="020B0609020204030204" pitchFamily="49" charset="0"/>
              </a:rPr>
              <a:t>' 'me' '</a:t>
            </a:r>
            <a:r>
              <a:rPr kumimoji="0" lang="en-US" altLang="en-US" sz="1100" b="0" i="0" u="none" strike="noStrike" cap="none" normalizeH="0" baseline="0" dirty="0" err="1">
                <a:ln>
                  <a:noFill/>
                </a:ln>
                <a:solidFill>
                  <a:schemeClr val="tx1"/>
                </a:solidFill>
                <a:effectLst/>
                <a:latin typeface="Consolas" panose="020B0609020204030204" pitchFamily="49" charset="0"/>
              </a:rPr>
              <a:t>nt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sz</a:t>
            </a:r>
            <a:r>
              <a:rPr kumimoji="0" lang="en-US" altLang="en-US" sz="1100" b="0" i="0" u="none" strike="noStrike" cap="none" normalizeH="0" baseline="0" dirty="0">
                <a:ln>
                  <a:noFill/>
                </a:ln>
                <a:solidFill>
                  <a:schemeClr val="tx1"/>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1053852"/>
            <a:ext cx="2857500"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190500" y="3818683"/>
            <a:ext cx="11353800" cy="1000274"/>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Roboto"/>
              </a:rPr>
              <a:t>Rules for Encryption: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dirty="0">
                <a:ln>
                  <a:noFill/>
                </a:ln>
                <a:solidFill>
                  <a:schemeClr val="tx1"/>
                </a:solidFill>
                <a:effectLst/>
                <a:latin typeface="Roboto"/>
              </a:rPr>
              <a:t>If both the letters are in the same column</a:t>
            </a:r>
            <a:r>
              <a:rPr kumimoji="0" lang="en-US" altLang="en-US" sz="1200" b="0" i="0" u="none" strike="noStrike" cap="none" normalizeH="0" baseline="0" dirty="0">
                <a:ln>
                  <a:noFill/>
                </a:ln>
                <a:solidFill>
                  <a:schemeClr val="tx1"/>
                </a:solidFill>
                <a:effectLst/>
                <a:latin typeface="Roboto"/>
              </a:rPr>
              <a:t>: Take the letter below each one (going back to the top if at the bottom).</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Roboto"/>
              </a:rPr>
              <a:t>For example:</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a:ln>
                  <a:noFill/>
                </a:ln>
                <a:solidFill>
                  <a:schemeClr val="tx1"/>
                </a:solidFill>
                <a:effectLst/>
                <a:latin typeface="Consolas" panose="020B0609020204030204" pitchFamily="49" charset="0"/>
              </a:rPr>
              <a:t>Diagraph:</a:t>
            </a:r>
            <a:r>
              <a:rPr kumimoji="0" lang="en-US" altLang="en-US" sz="1100" b="0" i="0" u="none" strike="noStrike" cap="none" normalizeH="0" baseline="0" dirty="0">
                <a:ln>
                  <a:noFill/>
                </a:ln>
                <a:solidFill>
                  <a:schemeClr val="tx1"/>
                </a:solidFill>
                <a:effectLst/>
                <a:latin typeface="Consolas" panose="020B0609020204030204" pitchFamily="49" charset="0"/>
              </a:rPr>
              <a:t> "me" </a:t>
            </a:r>
            <a:r>
              <a:rPr kumimoji="0" lang="en-US" altLang="en-US" sz="1100" b="1" i="0" u="none" strike="noStrike" cap="none" normalizeH="0" baseline="0" dirty="0">
                <a:ln>
                  <a:noFill/>
                </a:ln>
                <a:solidFill>
                  <a:schemeClr val="tx1"/>
                </a:solidFill>
                <a:effectLst/>
                <a:latin typeface="Consolas" panose="020B0609020204030204" pitchFamily="49" charset="0"/>
              </a:rPr>
              <a:t>Encrypted Text:</a:t>
            </a:r>
            <a:r>
              <a:rPr kumimoji="0" lang="en-US" altLang="en-US" sz="1100" b="0" i="0" u="none" strike="noStrike" cap="none" normalizeH="0" baseline="0" dirty="0">
                <a:ln>
                  <a:noFill/>
                </a:ln>
                <a:solidFill>
                  <a:schemeClr val="tx1"/>
                </a:solidFill>
                <a:effectLst/>
                <a:latin typeface="Consolas" panose="020B0609020204030204" pitchFamily="49" charset="0"/>
              </a:rPr>
              <a:t> cl </a:t>
            </a:r>
            <a:r>
              <a:rPr kumimoji="0" lang="en-US" altLang="en-US" sz="1100" b="1" i="0" u="none" strike="noStrike" cap="none" normalizeH="0" baseline="0" dirty="0">
                <a:ln>
                  <a:noFill/>
                </a:ln>
                <a:solidFill>
                  <a:schemeClr val="tx1"/>
                </a:solidFill>
                <a:effectLst/>
                <a:latin typeface="Consolas" panose="020B0609020204030204" pitchFamily="49" charset="0"/>
              </a:rPr>
              <a:t>Encryption:</a:t>
            </a:r>
            <a:r>
              <a:rPr kumimoji="0" lang="en-US" altLang="en-US" sz="1100" b="0" i="0" u="none" strike="noStrike" cap="none" normalizeH="0" baseline="0" dirty="0">
                <a:ln>
                  <a:noFill/>
                </a:ln>
                <a:solidFill>
                  <a:schemeClr val="tx1"/>
                </a:solidFill>
                <a:effectLst/>
                <a:latin typeface="Consolas" panose="020B0609020204030204" pitchFamily="49" charset="0"/>
              </a:rPr>
              <a:t> m -&gt; c e -&gt; l</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3" name="Picture 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033" y="4890892"/>
            <a:ext cx="3068741" cy="1705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528161"/>
            <a:ext cx="11353800" cy="1200329"/>
          </a:xfrm>
          <a:prstGeom prst="rect">
            <a:avLst/>
          </a:prstGeom>
        </p:spPr>
        <p:txBody>
          <a:bodyPr wrap="square">
            <a:spAutoFit/>
          </a:bodyPr>
          <a:lstStyle/>
          <a:p>
            <a:pPr fontAlgn="base"/>
            <a:r>
              <a:rPr lang="en-US" b="1" i="0" dirty="0">
                <a:effectLst/>
                <a:latin typeface="Roboto"/>
              </a:rPr>
              <a:t>If both the letters are in the same row</a:t>
            </a:r>
            <a:r>
              <a:rPr lang="en-US" b="0" i="0" dirty="0">
                <a:effectLst/>
                <a:latin typeface="Roboto"/>
              </a:rPr>
              <a:t>: Take the letter to the right of each one (going back to the leftmost if at the rightmost position).</a:t>
            </a:r>
            <a:r>
              <a:rPr lang="en-US" b="1" i="0" dirty="0">
                <a:effectLst/>
                <a:latin typeface="Roboto"/>
              </a:rPr>
              <a:t>For example:</a:t>
            </a:r>
            <a:endParaRPr lang="en-US" b="0" i="0" dirty="0">
              <a:effectLst/>
              <a:latin typeface="Roboto"/>
            </a:endParaRPr>
          </a:p>
          <a:p>
            <a:br>
              <a:rPr lang="en-US" dirty="0"/>
            </a:br>
            <a:endParaRPr lang="en-IN" dirty="0"/>
          </a:p>
        </p:txBody>
      </p:sp>
      <p:sp>
        <p:nvSpPr>
          <p:cNvPr id="3" name="Rectangle 1"/>
          <p:cNvSpPr>
            <a:spLocks noChangeArrowheads="1"/>
          </p:cNvSpPr>
          <p:nvPr/>
        </p:nvSpPr>
        <p:spPr bwMode="auto">
          <a:xfrm>
            <a:off x="176476" y="1728490"/>
            <a:ext cx="11444024" cy="4324261"/>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br>
              <a:rPr kumimoji="0" lang="en-US" altLang="en-US" sz="1100" b="1" i="0" u="none" strike="noStrike" cap="none" normalizeH="0" baseline="0" dirty="0">
                <a:ln>
                  <a:noFill/>
                </a:ln>
                <a:solidFill>
                  <a:schemeClr val="tx1"/>
                </a:solidFill>
                <a:effectLst/>
                <a:latin typeface="Consolas" panose="020B0609020204030204" pitchFamily="49" charset="0"/>
              </a:rPr>
            </a:br>
            <a:r>
              <a:rPr kumimoji="0" lang="en-US" altLang="en-US" sz="1100" b="1" i="0" u="none" strike="noStrike" cap="none" normalizeH="0" baseline="0" dirty="0">
                <a:ln>
                  <a:noFill/>
                </a:ln>
                <a:solidFill>
                  <a:schemeClr val="tx1"/>
                </a:solidFill>
                <a:effectLst/>
                <a:latin typeface="Consolas" panose="020B0609020204030204" pitchFamily="49" charset="0"/>
              </a:rPr>
              <a:t>Diagraph:</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st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1" i="0" u="none" strike="noStrike" cap="none" normalizeH="0" baseline="0" dirty="0">
                <a:ln>
                  <a:noFill/>
                </a:ln>
                <a:solidFill>
                  <a:schemeClr val="tx1"/>
                </a:solidFill>
                <a:effectLst/>
                <a:latin typeface="Consolas" panose="020B0609020204030204" pitchFamily="49" charset="0"/>
              </a:rPr>
              <a:t>Encrypted Text: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tl</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1" i="0" u="none" strike="noStrike" cap="none" normalizeH="0" baseline="0" dirty="0">
                <a:ln>
                  <a:noFill/>
                </a:ln>
                <a:solidFill>
                  <a:schemeClr val="tx1"/>
                </a:solidFill>
                <a:effectLst/>
                <a:latin typeface="Consolas" panose="020B0609020204030204" pitchFamily="49" charset="0"/>
              </a:rPr>
              <a:t>Encryption:</a:t>
            </a:r>
            <a:r>
              <a:rPr kumimoji="0" lang="en-US" altLang="en-US" sz="1100" b="0" i="0" u="none" strike="noStrike" cap="none" normalizeH="0" baseline="0" dirty="0">
                <a:ln>
                  <a:noFill/>
                </a:ln>
                <a:solidFill>
                  <a:schemeClr val="tx1"/>
                </a:solidFill>
                <a:effectLst/>
                <a:latin typeface="Consolas" panose="020B0609020204030204" pitchFamily="49" charset="0"/>
              </a:rPr>
              <a:t> s -&gt; t </a:t>
            </a:r>
            <a:r>
              <a:rPr kumimoji="0" lang="en-US" altLang="en-US" sz="1100" b="0" i="0" u="none" strike="noStrike" cap="none" normalizeH="0" baseline="0" dirty="0" err="1">
                <a:ln>
                  <a:noFill/>
                </a:ln>
                <a:solidFill>
                  <a:schemeClr val="tx1"/>
                </a:solidFill>
                <a:effectLst/>
                <a:latin typeface="Consolas" panose="020B0609020204030204" pitchFamily="49" charset="0"/>
              </a:rPr>
              <a:t>t</a:t>
            </a:r>
            <a:r>
              <a:rPr kumimoji="0" lang="en-US" altLang="en-US" sz="1100" b="0" i="0" u="none" strike="noStrike" cap="none" normalizeH="0" baseline="0" dirty="0">
                <a:ln>
                  <a:noFill/>
                </a:ln>
                <a:solidFill>
                  <a:schemeClr val="tx1"/>
                </a:solidFill>
                <a:effectLst/>
                <a:latin typeface="Consolas" panose="020B0609020204030204" pitchFamily="49" charset="0"/>
              </a:rPr>
              <a:t> -&gt; l </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rgbClr val="EC4E20"/>
                </a:solidFill>
                <a:effectLst/>
                <a:latin typeface="Roboto"/>
              </a:rPr>
              <a:t>  </a:t>
            </a:r>
            <a:r>
              <a:rPr kumimoji="0" lang="en-US" altLang="en-US" sz="18800" b="0" i="0" u="none" strike="noStrike" cap="none" normalizeH="0" baseline="0" dirty="0">
                <a:ln>
                  <a:noFill/>
                </a:ln>
                <a:solidFill>
                  <a:srgbClr val="EC4E20"/>
                </a:solidFill>
                <a:effectLst/>
                <a:latin typeface="Roboto"/>
              </a:rPr>
              <a:t>        </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dirty="0">
                <a:ln>
                  <a:noFill/>
                </a:ln>
                <a:solidFill>
                  <a:schemeClr val="tx1"/>
                </a:solidFill>
                <a:effectLst/>
                <a:latin typeface="Roboto"/>
              </a:rPr>
              <a:t>If neither of the above rules is true</a:t>
            </a:r>
            <a:r>
              <a:rPr kumimoji="0" lang="en-US" altLang="en-US" sz="1200" b="0" i="0" u="none" strike="noStrike" cap="none" normalizeH="0" baseline="0" dirty="0">
                <a:ln>
                  <a:noFill/>
                </a:ln>
                <a:solidFill>
                  <a:schemeClr val="tx1"/>
                </a:solidFill>
                <a:effectLst/>
                <a:latin typeface="Roboto"/>
              </a:rPr>
              <a:t>: Form a rectangle with the two letters and take the letters on the horizontal opposite corner of the rectangle.</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Roboto"/>
              </a:rPr>
              <a:t>For example:</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a:ln>
                  <a:noFill/>
                </a:ln>
                <a:solidFill>
                  <a:schemeClr val="tx1"/>
                </a:solidFill>
                <a:effectLst/>
                <a:latin typeface="Consolas" panose="020B0609020204030204" pitchFamily="49" charset="0"/>
              </a:rPr>
              <a:t>Diagraph:</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nt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1" i="0" u="none" strike="noStrike" cap="none" normalizeH="0" baseline="0" dirty="0">
                <a:ln>
                  <a:noFill/>
                </a:ln>
                <a:solidFill>
                  <a:schemeClr val="tx1"/>
                </a:solidFill>
                <a:effectLst/>
                <a:latin typeface="Consolas" panose="020B0609020204030204" pitchFamily="49" charset="0"/>
              </a:rPr>
              <a:t>Encrypted Text:</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0" i="0" u="none" strike="noStrike" cap="none" normalizeH="0" baseline="0" dirty="0" err="1">
                <a:ln>
                  <a:noFill/>
                </a:ln>
                <a:solidFill>
                  <a:schemeClr val="tx1"/>
                </a:solidFill>
                <a:effectLst/>
                <a:latin typeface="Consolas" panose="020B0609020204030204" pitchFamily="49" charset="0"/>
              </a:rPr>
              <a:t>rq</a:t>
            </a:r>
            <a:r>
              <a:rPr kumimoji="0" lang="en-US" altLang="en-US" sz="1100" b="0" i="0" u="none" strike="noStrike" cap="none" normalizeH="0" baseline="0" dirty="0">
                <a:ln>
                  <a:noFill/>
                </a:ln>
                <a:solidFill>
                  <a:schemeClr val="tx1"/>
                </a:solidFill>
                <a:effectLst/>
                <a:latin typeface="Consolas" panose="020B0609020204030204" pitchFamily="49" charset="0"/>
              </a:rPr>
              <a:t> </a:t>
            </a:r>
            <a:r>
              <a:rPr kumimoji="0" lang="en-US" altLang="en-US" sz="1100" b="1" i="0" u="none" strike="noStrike" cap="none" normalizeH="0" baseline="0" dirty="0">
                <a:ln>
                  <a:noFill/>
                </a:ln>
                <a:solidFill>
                  <a:schemeClr val="tx1"/>
                </a:solidFill>
                <a:effectLst/>
                <a:latin typeface="Consolas" panose="020B0609020204030204" pitchFamily="49" charset="0"/>
              </a:rPr>
              <a:t>Encryption:</a:t>
            </a:r>
            <a:r>
              <a:rPr kumimoji="0" lang="en-US" altLang="en-US" sz="1100" b="0" i="0" u="none" strike="noStrike" cap="none" normalizeH="0" baseline="0" dirty="0">
                <a:ln>
                  <a:noFill/>
                </a:ln>
                <a:solidFill>
                  <a:schemeClr val="tx1"/>
                </a:solidFill>
                <a:effectLst/>
                <a:latin typeface="Consolas" panose="020B0609020204030204" pitchFamily="49" charset="0"/>
              </a:rPr>
              <a:t> n -&gt; r t -&gt; q</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6" y="2636537"/>
            <a:ext cx="4371975" cy="20497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36538"/>
            <a:ext cx="4371975" cy="20497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416032" y="514748"/>
            <a:ext cx="9359935" cy="1231106"/>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Roboto"/>
              </a:rPr>
              <a:t>For example:</a:t>
            </a:r>
            <a:endParaRPr kumimoji="0" lang="en-US" altLang="en-US" sz="1600" b="1"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Consolas" panose="020B0609020204030204" pitchFamily="49" charset="0"/>
              </a:rPr>
              <a:t>Plain Text:</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instrumentsz</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1" i="0" u="none" strike="noStrike" cap="none" normalizeH="0" baseline="0" dirty="0">
                <a:ln>
                  <a:noFill/>
                </a:ln>
                <a:solidFill>
                  <a:schemeClr val="tx1"/>
                </a:solidFill>
                <a:effectLst/>
                <a:latin typeface="Consolas" panose="020B0609020204030204" pitchFamily="49" charset="0"/>
              </a:rPr>
              <a:t>Encrypted Text:</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gatlmzclrqtx</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1" i="0" u="none" strike="noStrike" cap="none" normalizeH="0" baseline="0" dirty="0">
                <a:ln>
                  <a:noFill/>
                </a:ln>
                <a:solidFill>
                  <a:schemeClr val="tx1"/>
                </a:solidFill>
                <a:effectLst/>
                <a:latin typeface="Consolas" panose="020B0609020204030204" pitchFamily="49" charset="0"/>
              </a:rPr>
              <a:t>Encryption:</a:t>
            </a:r>
            <a:r>
              <a:rPr kumimoji="0" lang="en-US" altLang="en-US" sz="1600" b="0" i="0" u="none" strike="noStrike" cap="none" normalizeH="0" baseline="0" dirty="0">
                <a:ln>
                  <a:noFill/>
                </a:ln>
                <a:solidFill>
                  <a:schemeClr val="tx1"/>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Consolas" panose="020B0609020204030204" pitchFamily="49" charset="0"/>
              </a:rPr>
              <a:t>i</a:t>
            </a:r>
            <a:r>
              <a:rPr kumimoji="0" lang="en-US" altLang="en-US" sz="1600" b="0" i="0" u="none" strike="noStrike" cap="none" normalizeH="0" baseline="0" dirty="0">
                <a:ln>
                  <a:noFill/>
                </a:ln>
                <a:solidFill>
                  <a:schemeClr val="tx1"/>
                </a:solidFill>
                <a:effectLst/>
                <a:latin typeface="Consolas" panose="020B0609020204030204" pitchFamily="49" charset="0"/>
              </a:rPr>
              <a:t> -&gt; g n -&gt; a s -&gt; t </a:t>
            </a:r>
            <a:r>
              <a:rPr kumimoji="0" lang="en-US" altLang="en-US" sz="1600" b="0" i="0" u="none" strike="noStrike" cap="none" normalizeH="0" baseline="0" dirty="0" err="1">
                <a:ln>
                  <a:noFill/>
                </a:ln>
                <a:solidFill>
                  <a:schemeClr val="tx1"/>
                </a:solidFill>
                <a:effectLst/>
                <a:latin typeface="Consolas" panose="020B0609020204030204" pitchFamily="49" charset="0"/>
              </a:rPr>
              <a:t>t</a:t>
            </a:r>
            <a:r>
              <a:rPr kumimoji="0" lang="en-US" altLang="en-US" sz="1600" b="0" i="0" u="none" strike="noStrike" cap="none" normalizeH="0" baseline="0" dirty="0">
                <a:ln>
                  <a:noFill/>
                </a:ln>
                <a:solidFill>
                  <a:schemeClr val="tx1"/>
                </a:solidFill>
                <a:effectLst/>
                <a:latin typeface="Consolas" panose="020B0609020204030204" pitchFamily="49" charset="0"/>
              </a:rPr>
              <a:t> -&gt; l r -&gt; m u -&gt; z m -&gt; c e -&gt; l n -&gt; r t -&gt; q s -&gt; t z -&gt; x</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6149" name="Picture 5">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2698352"/>
            <a:ext cx="9652000" cy="364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65400" y="-1143000"/>
            <a:ext cx="14757400" cy="895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0900" y="-1460328"/>
            <a:ext cx="15976600" cy="86104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3300" y="-1054100"/>
            <a:ext cx="15468600" cy="8470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3066</Words>
  <Application>WPS Presentation</Application>
  <PresentationFormat>Widescreen</PresentationFormat>
  <Paragraphs>92</Paragraphs>
  <Slides>27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SimSun</vt:lpstr>
      <vt:lpstr>Wingdings</vt:lpstr>
      <vt:lpstr>Liberation Serif</vt:lpstr>
      <vt:lpstr>Segoe Print</vt:lpstr>
      <vt:lpstr>Noto Sans CJK SC Regular</vt:lpstr>
      <vt:lpstr>FreeSans</vt:lpstr>
      <vt:lpstr>Times New Roman</vt:lpstr>
      <vt:lpstr>Roboto</vt:lpstr>
      <vt:lpstr>Consolas</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chaitra b kayi</dc:creator>
  <cp:lastModifiedBy>Chaitra B Kayi</cp:lastModifiedBy>
  <cp:revision>8</cp:revision>
  <dcterms:created xsi:type="dcterms:W3CDTF">2020-04-20T13:05:00Z</dcterms:created>
  <dcterms:modified xsi:type="dcterms:W3CDTF">2020-04-20T14:49:46Z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